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5"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 Cattini" userId="d87e0733-661c-46af-9ed7-63be6bee5dbf" providerId="ADAL" clId="{E0FEF9B8-BD1A-4329-9076-A440438B9E23}"/>
    <pc:docChg chg="modSld">
      <pc:chgData name="Frances Cattini" userId="d87e0733-661c-46af-9ed7-63be6bee5dbf" providerId="ADAL" clId="{E0FEF9B8-BD1A-4329-9076-A440438B9E23}" dt="2026-09-11T08:56:05.492" v="43" actId="20577"/>
      <pc:docMkLst>
        <pc:docMk/>
      </pc:docMkLst>
      <pc:sldChg chg="modSp mod">
        <pc:chgData name="Frances Cattini" userId="d87e0733-661c-46af-9ed7-63be6bee5dbf" providerId="ADAL" clId="{E0FEF9B8-BD1A-4329-9076-A440438B9E23}" dt="2026-09-11T08:44:49.404" v="9" actId="20577"/>
        <pc:sldMkLst>
          <pc:docMk/>
          <pc:sldMk cId="4040403159" sldId="256"/>
        </pc:sldMkLst>
        <pc:spChg chg="mod">
          <ac:chgData name="Frances Cattini" userId="d87e0733-661c-46af-9ed7-63be6bee5dbf" providerId="ADAL" clId="{E0FEF9B8-BD1A-4329-9076-A440438B9E23}" dt="2026-09-11T08:44:49.404" v="9" actId="20577"/>
          <ac:spMkLst>
            <pc:docMk/>
            <pc:sldMk cId="4040403159" sldId="256"/>
            <ac:spMk id="2" creationId="{00000000-0000-0000-0000-000000000000}"/>
          </ac:spMkLst>
        </pc:spChg>
      </pc:sldChg>
      <pc:sldChg chg="modSp mod">
        <pc:chgData name="Frances Cattini" userId="d87e0733-661c-46af-9ed7-63be6bee5dbf" providerId="ADAL" clId="{E0FEF9B8-BD1A-4329-9076-A440438B9E23}" dt="2026-09-11T08:46:02.239" v="25" actId="20577"/>
        <pc:sldMkLst>
          <pc:docMk/>
          <pc:sldMk cId="75759076" sldId="261"/>
        </pc:sldMkLst>
        <pc:spChg chg="mod">
          <ac:chgData name="Frances Cattini" userId="d87e0733-661c-46af-9ed7-63be6bee5dbf" providerId="ADAL" clId="{E0FEF9B8-BD1A-4329-9076-A440438B9E23}" dt="2026-09-11T08:46:02.239" v="25" actId="20577"/>
          <ac:spMkLst>
            <pc:docMk/>
            <pc:sldMk cId="75759076" sldId="261"/>
            <ac:spMk id="4" creationId="{00000000-0000-0000-0000-000000000000}"/>
          </ac:spMkLst>
        </pc:spChg>
      </pc:sldChg>
      <pc:sldChg chg="modSp mod">
        <pc:chgData name="Frances Cattini" userId="d87e0733-661c-46af-9ed7-63be6bee5dbf" providerId="ADAL" clId="{E0FEF9B8-BD1A-4329-9076-A440438B9E23}" dt="2026-09-11T08:56:05.492" v="43" actId="20577"/>
        <pc:sldMkLst>
          <pc:docMk/>
          <pc:sldMk cId="2245277038" sldId="263"/>
        </pc:sldMkLst>
        <pc:spChg chg="mod">
          <ac:chgData name="Frances Cattini" userId="d87e0733-661c-46af-9ed7-63be6bee5dbf" providerId="ADAL" clId="{E0FEF9B8-BD1A-4329-9076-A440438B9E23}" dt="2026-09-11T08:56:05.492" v="43" actId="20577"/>
          <ac:spMkLst>
            <pc:docMk/>
            <pc:sldMk cId="2245277038" sldId="263"/>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3A0E95-042D-44FB-87B3-C412D8B39945}"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2771795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3A0E95-042D-44FB-87B3-C412D8B39945}"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146427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3A0E95-042D-44FB-87B3-C412D8B39945}"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50513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13A0E95-042D-44FB-87B3-C412D8B39945}"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890111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13A0E95-042D-44FB-87B3-C412D8B39945}"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2613821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13A0E95-042D-44FB-87B3-C412D8B39945}" type="datetimeFigureOut">
              <a:rPr lang="en-GB" smtClean="0"/>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547089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3A0E95-042D-44FB-87B3-C412D8B39945}" type="datetimeFigureOut">
              <a:rPr lang="en-GB" smtClean="0"/>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1512641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3A0E95-042D-44FB-87B3-C412D8B39945}"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1536075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3A0E95-042D-44FB-87B3-C412D8B39945}"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3380279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3A0E95-042D-44FB-87B3-C412D8B39945}"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1534361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3A0E95-042D-44FB-87B3-C412D8B39945}"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43D41C-0D54-4022-B5A8-B1B901AE225C}" type="slidenum">
              <a:rPr lang="en-GB" smtClean="0"/>
              <a:t>‹#›</a:t>
            </a:fld>
            <a:endParaRPr lang="en-GB"/>
          </a:p>
        </p:txBody>
      </p:sp>
    </p:spTree>
    <p:extLst>
      <p:ext uri="{BB962C8B-B14F-4D97-AF65-F5344CB8AC3E}">
        <p14:creationId xmlns:p14="http://schemas.microsoft.com/office/powerpoint/2010/main" val="3869130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3A0E95-042D-44FB-87B3-C412D8B39945}" type="datetimeFigureOut">
              <a:rPr lang="en-GB" smtClean="0"/>
              <a:t>11/09/2026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43D41C-0D54-4022-B5A8-B1B901AE225C}" type="slidenum">
              <a:rPr lang="en-GB" smtClean="0"/>
              <a:t>‹#›</a:t>
            </a:fld>
            <a:endParaRPr lang="en-GB"/>
          </a:p>
        </p:txBody>
      </p:sp>
    </p:spTree>
    <p:extLst>
      <p:ext uri="{BB962C8B-B14F-4D97-AF65-F5344CB8AC3E}">
        <p14:creationId xmlns:p14="http://schemas.microsoft.com/office/powerpoint/2010/main" val="4167437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7874" y="169818"/>
            <a:ext cx="9144000" cy="2387600"/>
          </a:xfrm>
        </p:spPr>
        <p:txBody>
          <a:bodyPr>
            <a:normAutofit/>
          </a:bodyPr>
          <a:lstStyle/>
          <a:p>
            <a:r>
              <a:rPr lang="en-GB" sz="7300" b="1" dirty="0"/>
              <a:t>Danbury</a:t>
            </a:r>
            <a:br>
              <a:rPr lang="en-GB" dirty="0"/>
            </a:br>
            <a:r>
              <a:rPr lang="en-GB" b="1" dirty="0"/>
              <a:t>18</a:t>
            </a:r>
            <a:r>
              <a:rPr lang="en-GB" b="1" baseline="30000" dirty="0"/>
              <a:t>th</a:t>
            </a:r>
            <a:r>
              <a:rPr lang="en-GB" b="1" dirty="0"/>
              <a:t>  -19</a:t>
            </a:r>
            <a:r>
              <a:rPr lang="en-GB" b="1" baseline="30000" dirty="0"/>
              <a:t>th</a:t>
            </a:r>
            <a:r>
              <a:rPr lang="en-GB" b="1" dirty="0"/>
              <a:t> March 2027</a:t>
            </a:r>
          </a:p>
        </p:txBody>
      </p:sp>
      <p:pic>
        <p:nvPicPr>
          <p:cNvPr id="1026" name="Picture 2" descr="Image result for danbury essex outdo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1312" y="2717075"/>
            <a:ext cx="7477125"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danbury essex outdoors instruct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330" y="29205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40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5885" y="425995"/>
            <a:ext cx="9144000" cy="2387600"/>
          </a:xfrm>
        </p:spPr>
        <p:txBody>
          <a:bodyPr>
            <a:normAutofit/>
          </a:bodyPr>
          <a:lstStyle/>
          <a:p>
            <a:r>
              <a:rPr lang="en-GB" sz="7300" b="1" dirty="0">
                <a:latin typeface="+mn-lt"/>
              </a:rPr>
              <a:t>Danbury</a:t>
            </a:r>
            <a:br>
              <a:rPr lang="en-GB" dirty="0"/>
            </a:br>
            <a:r>
              <a:rPr lang="en-GB" sz="4400" dirty="0" err="1">
                <a:latin typeface="+mn-lt"/>
              </a:rPr>
              <a:t>Danbury</a:t>
            </a:r>
            <a:r>
              <a:rPr lang="en-GB" sz="4400" dirty="0">
                <a:latin typeface="+mn-lt"/>
              </a:rPr>
              <a:t> is one of the centres run by Essex Outdoors. </a:t>
            </a:r>
            <a:endParaRPr lang="en-GB" b="1" dirty="0"/>
          </a:p>
        </p:txBody>
      </p:sp>
      <p:pic>
        <p:nvPicPr>
          <p:cNvPr id="3" name="Picture 2"/>
          <p:cNvPicPr>
            <a:picLocks noChangeAspect="1"/>
          </p:cNvPicPr>
          <p:nvPr/>
        </p:nvPicPr>
        <p:blipFill rotWithShape="1">
          <a:blip r:embed="rId2"/>
          <a:srcRect l="43608" t="36875" r="17136" b="12409"/>
          <a:stretch/>
        </p:blipFill>
        <p:spPr>
          <a:xfrm>
            <a:off x="3803468" y="2813595"/>
            <a:ext cx="5107578" cy="3709851"/>
          </a:xfrm>
          <a:prstGeom prst="rect">
            <a:avLst/>
          </a:prstGeom>
        </p:spPr>
      </p:pic>
      <p:pic>
        <p:nvPicPr>
          <p:cNvPr id="3074" name="Picture 2" descr="Image result for danbury essex outdoors instruct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701" y="13389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2833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394" y="2333172"/>
            <a:ext cx="10985863" cy="2387600"/>
          </a:xfrm>
        </p:spPr>
        <p:txBody>
          <a:bodyPr>
            <a:normAutofit fontScale="90000"/>
          </a:bodyPr>
          <a:lstStyle/>
          <a:p>
            <a:r>
              <a:rPr lang="en-GB" b="1" dirty="0"/>
              <a:t>Aim of the trip:</a:t>
            </a:r>
            <a:br>
              <a:rPr lang="en-GB" dirty="0"/>
            </a:br>
            <a:r>
              <a:rPr lang="en-GB" sz="4000" dirty="0">
                <a:latin typeface="+mn-lt"/>
              </a:rPr>
              <a:t>By going on the trip, children are pushed socially, physically and mentally. We encourage the children to mix with children from other classes within our school.</a:t>
            </a:r>
            <a:br>
              <a:rPr lang="en-GB" sz="4400" dirty="0">
                <a:latin typeface="+mn-lt"/>
              </a:rPr>
            </a:br>
            <a:br>
              <a:rPr lang="en-GB" sz="4400" dirty="0">
                <a:latin typeface="+mn-lt"/>
              </a:rPr>
            </a:br>
            <a:r>
              <a:rPr lang="en-GB" sz="4000" dirty="0">
                <a:latin typeface="+mn-lt"/>
              </a:rPr>
              <a:t>At all activities, no child is ever forced to take part although Danbury staff and instructors support and encourage the children to take part as much as possible. </a:t>
            </a:r>
            <a:endParaRPr lang="en-GB" sz="5300" b="1" dirty="0"/>
          </a:p>
        </p:txBody>
      </p:sp>
      <p:pic>
        <p:nvPicPr>
          <p:cNvPr id="2050" name="Picture 2" descr="Image result for danbury essex outdoors instruct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912" y="4821918"/>
            <a:ext cx="2841019" cy="189239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danbury essex outdoors instruct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4616" y="4720772"/>
            <a:ext cx="3086641" cy="2034858"/>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Image result for danbury essex outdoors instructo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6318" y="4814275"/>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Image result for danbury essex outdoors instructo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619794" cy="1619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777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9268" y="674778"/>
            <a:ext cx="10985863" cy="2387600"/>
          </a:xfrm>
        </p:spPr>
        <p:txBody>
          <a:bodyPr>
            <a:normAutofit fontScale="90000"/>
          </a:bodyPr>
          <a:lstStyle/>
          <a:p>
            <a:r>
              <a:rPr lang="en-GB" b="1" dirty="0"/>
              <a:t>Activities</a:t>
            </a:r>
            <a:br>
              <a:rPr lang="en-GB" b="1" dirty="0"/>
            </a:br>
            <a:r>
              <a:rPr lang="en-GB" sz="4800" dirty="0">
                <a:latin typeface="+mn-lt"/>
              </a:rPr>
              <a:t>Children will take part in a range of outdoor adventure activities. Here is an example from a previous year’s itinerary: </a:t>
            </a:r>
            <a:endParaRPr lang="en-GB" sz="4800" b="1" dirty="0"/>
          </a:p>
        </p:txBody>
      </p:sp>
      <p:pic>
        <p:nvPicPr>
          <p:cNvPr id="2066" name="Picture 18" descr="Image result for danbury essex outdoors instruct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2434" cy="144243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l="3750" t="39375" r="8101" b="13839"/>
          <a:stretch/>
        </p:blipFill>
        <p:spPr>
          <a:xfrm>
            <a:off x="195942" y="3062378"/>
            <a:ext cx="11469189" cy="3422469"/>
          </a:xfrm>
          <a:prstGeom prst="rect">
            <a:avLst/>
          </a:prstGeom>
        </p:spPr>
      </p:pic>
      <p:pic>
        <p:nvPicPr>
          <p:cNvPr id="4098" name="Picture 2" descr="Image result for danbury essex outdoors instructo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29611" y="10068"/>
            <a:ext cx="2262389" cy="127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179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4525" y="3430245"/>
            <a:ext cx="10985863" cy="2387600"/>
          </a:xfrm>
        </p:spPr>
        <p:txBody>
          <a:bodyPr>
            <a:normAutofit fontScale="90000"/>
          </a:bodyPr>
          <a:lstStyle/>
          <a:p>
            <a:r>
              <a:rPr lang="en-GB" sz="4800" b="1" u="sng" dirty="0"/>
              <a:t>Accommodation</a:t>
            </a:r>
            <a:br>
              <a:rPr lang="en-GB" sz="4800" b="1" u="sng" dirty="0"/>
            </a:br>
            <a:r>
              <a:rPr lang="en-GB" sz="3600" b="1" dirty="0">
                <a:latin typeface="+mn-lt"/>
              </a:rPr>
              <a:t>There are 2 types of accommodation at Danbury.</a:t>
            </a:r>
            <a:br>
              <a:rPr lang="en-GB" sz="3600" dirty="0">
                <a:latin typeface="+mn-lt"/>
              </a:rPr>
            </a:br>
            <a:r>
              <a:rPr lang="en-GB" sz="3600" dirty="0">
                <a:latin typeface="+mn-lt"/>
              </a:rPr>
              <a:t>The l</a:t>
            </a:r>
            <a:r>
              <a:rPr lang="en-GB" sz="3600" b="1" dirty="0">
                <a:latin typeface="+mn-lt"/>
              </a:rPr>
              <a:t>odges</a:t>
            </a:r>
            <a:r>
              <a:rPr lang="en-GB" sz="3600" dirty="0">
                <a:latin typeface="+mn-lt"/>
              </a:rPr>
              <a:t> which sleep 8-10 with a separate  adult room attached and a shared bathroom</a:t>
            </a:r>
            <a:r>
              <a:rPr lang="en-GB" sz="4000" dirty="0">
                <a:latin typeface="+mn-lt"/>
              </a:rPr>
              <a:t>.</a:t>
            </a:r>
            <a:br>
              <a:rPr lang="en-GB" sz="4000" dirty="0"/>
            </a:br>
            <a:br>
              <a:rPr lang="en-GB" sz="4000" dirty="0"/>
            </a:br>
            <a:br>
              <a:rPr lang="en-GB" sz="4000" dirty="0"/>
            </a:br>
            <a:br>
              <a:rPr lang="en-GB" sz="4000" dirty="0"/>
            </a:br>
            <a:br>
              <a:rPr lang="en-GB" sz="4400" dirty="0"/>
            </a:br>
            <a:br>
              <a:rPr lang="en-GB" sz="4000" dirty="0"/>
            </a:br>
            <a:br>
              <a:rPr lang="en-GB" sz="5300" b="1" dirty="0"/>
            </a:br>
            <a:endParaRPr lang="en-GB" sz="5300" b="1" dirty="0"/>
          </a:p>
        </p:txBody>
      </p:sp>
      <p:pic>
        <p:nvPicPr>
          <p:cNvPr id="2066" name="Picture 18" descr="Image result for danbury essex outdoors instruct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4525" cy="106452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Image result for danbury essex outdoors instructo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0544" y="4616475"/>
            <a:ext cx="2951070" cy="196984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4275" y="1849584"/>
            <a:ext cx="3833504" cy="21563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64525" y="4005930"/>
            <a:ext cx="6677495" cy="2739211"/>
          </a:xfrm>
          <a:prstGeom prst="rect">
            <a:avLst/>
          </a:prstGeom>
          <a:noFill/>
        </p:spPr>
        <p:txBody>
          <a:bodyPr wrap="square" rtlCol="0">
            <a:spAutoFit/>
          </a:bodyPr>
          <a:lstStyle/>
          <a:p>
            <a:br>
              <a:rPr lang="en-GB" sz="3200" dirty="0">
                <a:ea typeface="+mj-ea"/>
                <a:cs typeface="+mj-cs"/>
              </a:rPr>
            </a:br>
            <a:r>
              <a:rPr lang="en-GB" sz="2800" dirty="0">
                <a:ea typeface="+mj-ea"/>
                <a:cs typeface="+mj-cs"/>
              </a:rPr>
              <a:t>The </a:t>
            </a:r>
            <a:r>
              <a:rPr lang="en-GB" sz="2800" b="1" dirty="0">
                <a:ea typeface="+mj-ea"/>
                <a:cs typeface="+mj-cs"/>
              </a:rPr>
              <a:t>wooden pods</a:t>
            </a:r>
            <a:r>
              <a:rPr lang="en-GB" sz="2800" dirty="0">
                <a:ea typeface="+mj-ea"/>
                <a:cs typeface="+mj-cs"/>
              </a:rPr>
              <a:t>, which are next to each other,  sleep 6-10 and have 2 separate adult pods. The toilet block is located nearby and children are escorted to the toilets by an adult.</a:t>
            </a:r>
          </a:p>
        </p:txBody>
      </p:sp>
      <p:pic>
        <p:nvPicPr>
          <p:cNvPr id="5128" name="Picture 8" descr="Image result for danbury essex outdoors instructo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22206" y="1945911"/>
            <a:ext cx="3707123" cy="2474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03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4525" y="3430245"/>
            <a:ext cx="10985863" cy="2387600"/>
          </a:xfrm>
        </p:spPr>
        <p:txBody>
          <a:bodyPr>
            <a:normAutofit fontScale="90000"/>
          </a:bodyPr>
          <a:lstStyle/>
          <a:p>
            <a:r>
              <a:rPr lang="en-GB" sz="4800" b="1" u="sng" dirty="0"/>
              <a:t>Food</a:t>
            </a:r>
            <a:br>
              <a:rPr lang="en-GB" sz="4800" b="1" u="sng" dirty="0"/>
            </a:br>
            <a:br>
              <a:rPr lang="en-GB" sz="4000" dirty="0"/>
            </a:br>
            <a:br>
              <a:rPr lang="en-GB" sz="4000" dirty="0"/>
            </a:br>
            <a:br>
              <a:rPr lang="en-GB" sz="4000" dirty="0"/>
            </a:br>
            <a:br>
              <a:rPr lang="en-GB" sz="4000" dirty="0"/>
            </a:br>
            <a:br>
              <a:rPr lang="en-GB" sz="4400" dirty="0"/>
            </a:br>
            <a:br>
              <a:rPr lang="en-GB" sz="4000" dirty="0"/>
            </a:br>
            <a:br>
              <a:rPr lang="en-GB" sz="5300" b="1" dirty="0"/>
            </a:br>
            <a:endParaRPr lang="en-GB" sz="5300" b="1" dirty="0"/>
          </a:p>
        </p:txBody>
      </p:sp>
      <p:pic>
        <p:nvPicPr>
          <p:cNvPr id="2066" name="Picture 18" descr="Image result for danbury essex outdoors instruct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049" y="91440"/>
            <a:ext cx="1515291" cy="151529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84941" y="1316432"/>
            <a:ext cx="10997756" cy="2554545"/>
          </a:xfrm>
          <a:prstGeom prst="rect">
            <a:avLst/>
          </a:prstGeom>
          <a:noFill/>
        </p:spPr>
        <p:txBody>
          <a:bodyPr wrap="square" rtlCol="0">
            <a:spAutoFit/>
          </a:bodyPr>
          <a:lstStyle/>
          <a:p>
            <a:br>
              <a:rPr lang="en-GB" sz="3200" dirty="0">
                <a:ea typeface="+mj-ea"/>
                <a:cs typeface="+mj-cs"/>
              </a:rPr>
            </a:br>
            <a:r>
              <a:rPr lang="en-GB" sz="3200" dirty="0">
                <a:ea typeface="+mj-ea"/>
                <a:cs typeface="+mj-cs"/>
              </a:rPr>
              <a:t>The children will be provided with dinner on the Thursday night, a cooked breakfast in the morning and lunch before we leave.</a:t>
            </a:r>
          </a:p>
          <a:p>
            <a:r>
              <a:rPr lang="en-GB" sz="3200" dirty="0">
                <a:ea typeface="+mj-ea"/>
                <a:cs typeface="+mj-cs"/>
              </a:rPr>
              <a:t>Danbury will cater for all allergies. Sauces and dressings are kept separate so that children can choose if they want to have these.</a:t>
            </a:r>
          </a:p>
        </p:txBody>
      </p:sp>
      <p:pic>
        <p:nvPicPr>
          <p:cNvPr id="6146" name="Picture 2" descr="Image result for danbury essex outdoors dining hall"/>
          <p:cNvPicPr>
            <a:picLocks noChangeAspect="1" noChangeArrowheads="1"/>
          </p:cNvPicPr>
          <p:nvPr/>
        </p:nvPicPr>
        <p:blipFill rotWithShape="1">
          <a:blip r:embed="rId3">
            <a:extLst>
              <a:ext uri="{28A0092B-C50C-407E-A947-70E740481C1C}">
                <a14:useLocalDpi xmlns:a14="http://schemas.microsoft.com/office/drawing/2010/main" val="0"/>
              </a:ext>
            </a:extLst>
          </a:blip>
          <a:srcRect t="47657"/>
          <a:stretch/>
        </p:blipFill>
        <p:spPr bwMode="auto">
          <a:xfrm>
            <a:off x="2310946" y="4663440"/>
            <a:ext cx="7477125" cy="1994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759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4525" y="3430245"/>
            <a:ext cx="10985863" cy="2387600"/>
          </a:xfrm>
        </p:spPr>
        <p:txBody>
          <a:bodyPr>
            <a:normAutofit fontScale="90000"/>
          </a:bodyPr>
          <a:lstStyle/>
          <a:p>
            <a:br>
              <a:rPr lang="en-GB" sz="4800" b="1" u="sng" dirty="0"/>
            </a:br>
            <a:br>
              <a:rPr lang="en-GB" sz="4000" dirty="0"/>
            </a:br>
            <a:br>
              <a:rPr lang="en-GB" sz="4000" dirty="0"/>
            </a:br>
            <a:br>
              <a:rPr lang="en-GB" sz="4000" dirty="0"/>
            </a:br>
            <a:br>
              <a:rPr lang="en-GB" sz="4000" dirty="0"/>
            </a:br>
            <a:br>
              <a:rPr lang="en-GB" sz="4400" dirty="0"/>
            </a:br>
            <a:br>
              <a:rPr lang="en-GB" sz="4000" dirty="0"/>
            </a:br>
            <a:br>
              <a:rPr lang="en-GB" sz="5300" b="1" dirty="0"/>
            </a:br>
            <a:endParaRPr lang="en-GB" sz="5300" b="1" dirty="0"/>
          </a:p>
        </p:txBody>
      </p:sp>
      <p:pic>
        <p:nvPicPr>
          <p:cNvPr id="2066" name="Picture 18" descr="Image result for danbury essex outdoors instruct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049" y="91440"/>
            <a:ext cx="1050191" cy="105019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86393" y="1141631"/>
            <a:ext cx="10997756" cy="5016758"/>
          </a:xfrm>
          <a:prstGeom prst="rect">
            <a:avLst/>
          </a:prstGeom>
          <a:noFill/>
        </p:spPr>
        <p:txBody>
          <a:bodyPr wrap="square" rtlCol="0">
            <a:spAutoFit/>
          </a:bodyPr>
          <a:lstStyle/>
          <a:p>
            <a:r>
              <a:rPr lang="en-GB" sz="3200" dirty="0"/>
              <a:t>Danbury site is surrounded by a fence and gate which is locked overnight.</a:t>
            </a:r>
          </a:p>
          <a:p>
            <a:endParaRPr lang="en-GB" sz="3200" dirty="0"/>
          </a:p>
          <a:p>
            <a:r>
              <a:rPr lang="en-GB" sz="3200" dirty="0"/>
              <a:t>Security lighting and CCTV are in operation in key areas.</a:t>
            </a:r>
          </a:p>
          <a:p>
            <a:endParaRPr lang="en-GB" sz="3200" dirty="0"/>
          </a:p>
          <a:p>
            <a:r>
              <a:rPr lang="en-GB" sz="3200" dirty="0"/>
              <a:t>A member of staff will be on duty overnight to  assist with any problems.</a:t>
            </a:r>
          </a:p>
          <a:p>
            <a:endParaRPr lang="en-GB" sz="3200" dirty="0"/>
          </a:p>
          <a:p>
            <a:r>
              <a:rPr lang="en-GB" sz="3200" dirty="0"/>
              <a:t>All staff are DBS checked and wear a clearly recognisable uniform.  </a:t>
            </a:r>
          </a:p>
        </p:txBody>
      </p:sp>
      <p:sp>
        <p:nvSpPr>
          <p:cNvPr id="3" name="Rectangle 2"/>
          <p:cNvSpPr/>
          <p:nvPr/>
        </p:nvSpPr>
        <p:spPr>
          <a:xfrm>
            <a:off x="4302645" y="310634"/>
            <a:ext cx="3365252" cy="830997"/>
          </a:xfrm>
          <a:prstGeom prst="rect">
            <a:avLst/>
          </a:prstGeom>
        </p:spPr>
        <p:txBody>
          <a:bodyPr wrap="square">
            <a:spAutoFit/>
          </a:bodyPr>
          <a:lstStyle/>
          <a:p>
            <a:r>
              <a:rPr lang="en-GB" sz="4800" b="1" u="sng" dirty="0"/>
              <a:t>Site Security </a:t>
            </a:r>
            <a:endParaRPr lang="en-GB" sz="4800" dirty="0"/>
          </a:p>
        </p:txBody>
      </p:sp>
    </p:spTree>
    <p:extLst>
      <p:ext uri="{BB962C8B-B14F-4D97-AF65-F5344CB8AC3E}">
        <p14:creationId xmlns:p14="http://schemas.microsoft.com/office/powerpoint/2010/main" val="1673242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4525" y="3430245"/>
            <a:ext cx="10985863" cy="2387600"/>
          </a:xfrm>
        </p:spPr>
        <p:txBody>
          <a:bodyPr>
            <a:normAutofit fontScale="90000"/>
          </a:bodyPr>
          <a:lstStyle/>
          <a:p>
            <a:r>
              <a:rPr lang="en-GB" sz="4800" b="1" u="sng" dirty="0"/>
              <a:t>Insurance</a:t>
            </a:r>
            <a:br>
              <a:rPr lang="en-GB" sz="4800" b="1" u="sng" dirty="0"/>
            </a:br>
            <a:br>
              <a:rPr lang="en-GB" sz="4000" dirty="0"/>
            </a:br>
            <a:br>
              <a:rPr lang="en-GB" sz="4000" dirty="0"/>
            </a:br>
            <a:br>
              <a:rPr lang="en-GB" sz="4000" dirty="0"/>
            </a:br>
            <a:br>
              <a:rPr lang="en-GB" sz="4000" dirty="0"/>
            </a:br>
            <a:br>
              <a:rPr lang="en-GB" sz="4400" dirty="0"/>
            </a:br>
            <a:br>
              <a:rPr lang="en-GB" sz="4000" dirty="0"/>
            </a:br>
            <a:br>
              <a:rPr lang="en-GB" sz="5300" b="1" dirty="0"/>
            </a:br>
            <a:endParaRPr lang="en-GB" sz="5300" b="1" dirty="0"/>
          </a:p>
        </p:txBody>
      </p:sp>
      <p:pic>
        <p:nvPicPr>
          <p:cNvPr id="2066" name="Picture 18" descr="Image result for danbury essex outdoors instruct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049" y="91440"/>
            <a:ext cx="1515291" cy="1515291"/>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Image result for danbury essex outdoors dining hall"/>
          <p:cNvPicPr>
            <a:picLocks noChangeAspect="1" noChangeArrowheads="1"/>
          </p:cNvPicPr>
          <p:nvPr/>
        </p:nvPicPr>
        <p:blipFill rotWithShape="1">
          <a:blip r:embed="rId3">
            <a:extLst>
              <a:ext uri="{28A0092B-C50C-407E-A947-70E740481C1C}">
                <a14:useLocalDpi xmlns:a14="http://schemas.microsoft.com/office/drawing/2010/main" val="0"/>
              </a:ext>
            </a:extLst>
          </a:blip>
          <a:srcRect t="47657"/>
          <a:stretch/>
        </p:blipFill>
        <p:spPr bwMode="auto">
          <a:xfrm>
            <a:off x="2818893" y="4624045"/>
            <a:ext cx="7477125" cy="199426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81497" y="1091702"/>
            <a:ext cx="8229600" cy="50736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altLang="en-US" sz="3600" dirty="0"/>
          </a:p>
          <a:p>
            <a:endParaRPr lang="en-GB" altLang="en-US" sz="3600" dirty="0"/>
          </a:p>
          <a:p>
            <a:r>
              <a:rPr lang="en-GB" altLang="en-US" sz="3600" dirty="0"/>
              <a:t>The visit will be fully insured by our school insurer’s RPA.</a:t>
            </a:r>
          </a:p>
          <a:p>
            <a:endParaRPr lang="en-GB" altLang="en-US" sz="3600" dirty="0"/>
          </a:p>
        </p:txBody>
      </p:sp>
    </p:spTree>
    <p:extLst>
      <p:ext uri="{BB962C8B-B14F-4D97-AF65-F5344CB8AC3E}">
        <p14:creationId xmlns:p14="http://schemas.microsoft.com/office/powerpoint/2010/main" val="1469152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19942" y="561704"/>
            <a:ext cx="9144000" cy="2387600"/>
          </a:xfrm>
        </p:spPr>
        <p:txBody>
          <a:bodyPr>
            <a:normAutofit fontScale="90000"/>
          </a:bodyPr>
          <a:lstStyle/>
          <a:p>
            <a:r>
              <a:rPr lang="en-GB" sz="7300" b="1" dirty="0"/>
              <a:t>Danbury</a:t>
            </a:r>
            <a:br>
              <a:rPr lang="en-GB" dirty="0"/>
            </a:br>
            <a:r>
              <a:rPr lang="en-GB" b="1" dirty="0"/>
              <a:t>18</a:t>
            </a:r>
            <a:r>
              <a:rPr lang="en-GB" b="1" baseline="30000" dirty="0"/>
              <a:t>th</a:t>
            </a:r>
            <a:r>
              <a:rPr lang="en-GB" b="1" dirty="0"/>
              <a:t> -19</a:t>
            </a:r>
            <a:r>
              <a:rPr lang="en-GB" b="1" baseline="30000" dirty="0"/>
              <a:t>th</a:t>
            </a:r>
            <a:r>
              <a:rPr lang="en-GB" b="1" dirty="0"/>
              <a:t> March 2027</a:t>
            </a:r>
            <a:br>
              <a:rPr lang="en-GB" b="1" dirty="0"/>
            </a:br>
            <a:r>
              <a:rPr lang="en-GB" b="1" dirty="0"/>
              <a:t>Cost: £171.55</a:t>
            </a:r>
          </a:p>
        </p:txBody>
      </p:sp>
      <p:pic>
        <p:nvPicPr>
          <p:cNvPr id="1026" name="Picture 2" descr="Image result for danbury essex outdo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0546" y="2949304"/>
            <a:ext cx="6002792" cy="30587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danbury essex outdoors instruct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330" y="29205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5277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0910" y="1061155"/>
            <a:ext cx="9144000" cy="1071153"/>
          </a:xfrm>
        </p:spPr>
        <p:txBody>
          <a:bodyPr>
            <a:normAutofit fontScale="90000"/>
          </a:bodyPr>
          <a:lstStyle/>
          <a:p>
            <a:pPr algn="l"/>
            <a:r>
              <a:rPr lang="en-GB" u="sng" dirty="0"/>
              <a:t>Questions</a:t>
            </a:r>
            <a:br>
              <a:rPr lang="en-GB" b="1" dirty="0"/>
            </a:br>
            <a:r>
              <a:rPr lang="en-GB" sz="4400" dirty="0"/>
              <a:t>If you have any questions please feel free to contact me. </a:t>
            </a:r>
            <a:endParaRPr lang="en-GB" dirty="0"/>
          </a:p>
        </p:txBody>
      </p:sp>
      <p:pic>
        <p:nvPicPr>
          <p:cNvPr id="1026" name="Picture 2" descr="Image result for danbury essex outdoor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95371" y="1596732"/>
            <a:ext cx="2804084" cy="142883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danbury essex outdoors instruct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582" y="331244"/>
            <a:ext cx="1602060" cy="160206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9961" y="3159117"/>
            <a:ext cx="5562600" cy="314325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danbury essex outdoors dining hal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523" y="3515360"/>
            <a:ext cx="5238683" cy="2669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2600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2207</TotalTime>
  <Words>353</Words>
  <Application>Microsoft Office PowerPoint</Application>
  <PresentationFormat>Widescreen</PresentationFormat>
  <Paragraphs>24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Danbury 18th  -19th March 2027</vt:lpstr>
      <vt:lpstr>Danbury Danbury is one of the centres run by Essex Outdoors. </vt:lpstr>
      <vt:lpstr>Aim of the trip: By going on the trip, children are pushed socially, physically and mentally. We encourage the children to mix with children from other classes within our school.  At all activities, no child is ever forced to take part although Danbury staff and instructors support and encourage the children to take part as much as possible. </vt:lpstr>
      <vt:lpstr>Activities Children will take part in a range of outdoor adventure activities. Here is an example from a previous year’s itinerary: </vt:lpstr>
      <vt:lpstr>Accommodation There are 2 types of accommodation at Danbury. The lodges which sleep 8-10 with a separate  adult room attached and a shared bathroom.       </vt:lpstr>
      <vt:lpstr>Food        </vt:lpstr>
      <vt:lpstr>        </vt:lpstr>
      <vt:lpstr>Insurance        </vt:lpstr>
      <vt:lpstr>Danbury 18th -19th March 2027 Cost: £171.55</vt:lpstr>
      <vt:lpstr>Questions If you have any questions please feel free to contact 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Gcutmore</dc:creator>
  <cp:lastModifiedBy>Frances Cattini</cp:lastModifiedBy>
  <cp:revision>41</cp:revision>
  <dcterms:created xsi:type="dcterms:W3CDTF">2019-05-09T14:50:30Z</dcterms:created>
  <dcterms:modified xsi:type="dcterms:W3CDTF">2026-09-11T08:57:00Z</dcterms:modified>
</cp:coreProperties>
</file>